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2"/>
  </p:notesMasterIdLst>
  <p:handoutMasterIdLst>
    <p:handoutMasterId r:id="rId33"/>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p:scale>
          <a:sx n="81" d="100"/>
          <a:sy n="81" d="100"/>
        </p:scale>
        <p:origin x="-288" y="-10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ush chaudhari" userId="1cdbdb2cebaaea65" providerId="LiveId" clId="{75824268-2933-4869-ABA2-2A7EF6366683}"/>
    <pc:docChg chg="delSld modSld">
      <pc:chgData name="ankush chaudhari" userId="1cdbdb2cebaaea65" providerId="LiveId" clId="{75824268-2933-4869-ABA2-2A7EF6366683}" dt="2022-06-20T23:56:07.504" v="48" actId="47"/>
      <pc:docMkLst>
        <pc:docMk/>
      </pc:docMkLst>
      <pc:sldChg chg="modSp mod">
        <pc:chgData name="ankush chaudhari" userId="1cdbdb2cebaaea65" providerId="LiveId" clId="{75824268-2933-4869-ABA2-2A7EF6366683}" dt="2022-06-20T23:55:28.847" v="47" actId="20577"/>
        <pc:sldMkLst>
          <pc:docMk/>
          <pc:sldMk cId="2320115561" sldId="318"/>
        </pc:sldMkLst>
        <pc:spChg chg="mod">
          <ac:chgData name="ankush chaudhari" userId="1cdbdb2cebaaea65" providerId="LiveId" clId="{75824268-2933-4869-ABA2-2A7EF6366683}" dt="2022-06-20T23:55:28.847" v="47" actId="20577"/>
          <ac:spMkLst>
            <pc:docMk/>
            <pc:sldMk cId="2320115561" sldId="318"/>
            <ac:spMk id="3" creationId="{00000000-0000-0000-0000-000000000000}"/>
          </ac:spMkLst>
        </pc:spChg>
      </pc:sldChg>
      <pc:sldChg chg="del">
        <pc:chgData name="ankush chaudhari" userId="1cdbdb2cebaaea65" providerId="LiveId" clId="{75824268-2933-4869-ABA2-2A7EF6366683}" dt="2022-06-20T23:56:07.504" v="48" actId="47"/>
        <pc:sldMkLst>
          <pc:docMk/>
          <pc:sldMk cId="636227400" sldId="3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8/12/2022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8/12/2022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05001"/>
            <a:ext cx="10055781"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162" y="4572000"/>
            <a:ext cx="8613436"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8/12/2022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1974DF9-AD47-4691-BA21-BBFCE3637A9A}" type="slidenum">
              <a:rPr kumimoji="0" lang="en-US" smtClean="0"/>
              <a:pPr eaLnBrk="1" latinLnBrk="0" hangingPunct="1"/>
              <a:t>‹#›</a:t>
            </a:fld>
            <a:endParaRPr kumimoji="0" lang="en-US"/>
          </a:p>
        </p:txBody>
      </p:sp>
      <p:grpSp>
        <p:nvGrpSpPr>
          <p:cNvPr id="7" name="Group 6"/>
          <p:cNvGrpSpPr/>
          <p:nvPr userDrawn="1"/>
        </p:nvGrpSpPr>
        <p:grpSpPr>
          <a:xfrm>
            <a:off x="7923213" y="0"/>
            <a:ext cx="4265612" cy="6858000"/>
            <a:chOff x="7923213" y="0"/>
            <a:chExt cx="4265612" cy="685800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t>8/12/2022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336191"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t>8/12/2022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t>8/12/2022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4" y="5486400"/>
            <a:ext cx="1021025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2834" y="3852863"/>
            <a:ext cx="817878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8/12/2022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grpSp>
        <p:nvGrpSpPr>
          <p:cNvPr id="7" name="Group 6"/>
          <p:cNvGrpSpPr/>
          <p:nvPr userDrawn="1"/>
        </p:nvGrpSpPr>
        <p:grpSpPr>
          <a:xfrm>
            <a:off x="11123611" y="0"/>
            <a:ext cx="1065214" cy="6868886"/>
            <a:chOff x="11123611" y="0"/>
            <a:chExt cx="1065214" cy="6868886"/>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536192"/>
            <a:ext cx="487553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1265" y="1536192"/>
            <a:ext cx="487553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8/12/2022</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487553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48755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1265" y="1535113"/>
            <a:ext cx="487553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1265" y="2174875"/>
            <a:ext cx="48755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F41C87-7AD9-4845-A077-840E4A0F3F06}" type="datetimeFigureOut">
              <a:rPr lang="en-US" smtClean="0"/>
              <a:t>8/12/2022</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F41C87-7AD9-4845-A077-840E4A0F3F06}" type="datetimeFigureOut">
              <a:rPr lang="en-US" smtClean="0"/>
              <a:t>8/12/2022</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8/12/2022</a:t>
            </a:fld>
            <a:endParaRPr lang="en-US"/>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296" y="5495544"/>
            <a:ext cx="10360501"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293" y="6096000"/>
            <a:ext cx="10360503"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8/12/2022</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a:p>
        </p:txBody>
      </p:sp>
      <p:sp>
        <p:nvSpPr>
          <p:cNvPr id="9" name="Content Placeholder 8"/>
          <p:cNvSpPr>
            <a:spLocks noGrp="1"/>
          </p:cNvSpPr>
          <p:nvPr>
            <p:ph sz="quarter" idx="13"/>
          </p:nvPr>
        </p:nvSpPr>
        <p:spPr>
          <a:xfrm>
            <a:off x="406294" y="381000"/>
            <a:ext cx="10360501"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231" y="5495278"/>
            <a:ext cx="10360501"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4663"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231" y="6096000"/>
            <a:ext cx="10360501"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8/12/2022</a:t>
            </a:fld>
            <a:endParaRPr lang="en-US"/>
          </a:p>
        </p:txBody>
      </p:sp>
      <p:sp>
        <p:nvSpPr>
          <p:cNvPr id="9" name="Slide Number Placeholder 8"/>
          <p:cNvSpPr>
            <a:spLocks noGrp="1"/>
          </p:cNvSpPr>
          <p:nvPr>
            <p:ph type="sldNum" sz="quarter" idx="11"/>
          </p:nvPr>
        </p:nvSpPr>
        <p:spPr/>
        <p:txBody>
          <a:bodyPr/>
          <a:lstStyle/>
          <a:p>
            <a:fld id="{91974DF9-AD47-4691-BA21-BBFCE3637A9A}" type="slidenum">
              <a:rPr kumimoji="0" lang="en-US" smtClean="0"/>
              <a:pPr eaLnBrk="1" latinLnBrk="0" hangingPunct="1"/>
              <a:t>‹#›</a:t>
            </a:fld>
            <a:endParaRPr kumimoji="0" lang="en-US"/>
          </a:p>
        </p:txBody>
      </p:sp>
      <p:sp>
        <p:nvSpPr>
          <p:cNvPr id="10" name="Footer Placeholder 9"/>
          <p:cNvSpPr>
            <a:spLocks noGrp="1"/>
          </p:cNvSpPr>
          <p:nvPr>
            <p:ph type="ftr" sz="quarter" idx="12"/>
          </p:nvPr>
        </p:nvSpPr>
        <p:spPr/>
        <p:txBody>
          <a:bodyPr/>
          <a:lstStyle/>
          <a:p>
            <a:endParaRPr kumimoji="0"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157354"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441" y="1600200"/>
            <a:ext cx="10157354"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4663" y="0"/>
            <a:ext cx="9141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4663" y="5486400"/>
            <a:ext cx="914162"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2755" y="5648960"/>
            <a:ext cx="73133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2A013F82-EE5E-44EE-A61D-E31C6657F26F}" type="slidenum">
              <a:rPr lang="en-US" smtClean="0"/>
              <a:pPr/>
              <a:t>‹#›</a:t>
            </a:fld>
            <a:endParaRPr lang="en-US"/>
          </a:p>
        </p:txBody>
      </p:sp>
      <p:sp>
        <p:nvSpPr>
          <p:cNvPr id="5" name="Footer Placeholder 4"/>
          <p:cNvSpPr>
            <a:spLocks noGrp="1"/>
          </p:cNvSpPr>
          <p:nvPr>
            <p:ph type="ftr" sz="quarter" idx="3"/>
          </p:nvPr>
        </p:nvSpPr>
        <p:spPr>
          <a:xfrm rot="16200000">
            <a:off x="10507382" y="3987864"/>
            <a:ext cx="2367281" cy="487553"/>
          </a:xfrm>
          <a:prstGeom prst="rect">
            <a:avLst/>
          </a:prstGeom>
        </p:spPr>
        <p:txBody>
          <a:bodyPr vert="horz" lIns="91440" tIns="45720" rIns="91440" bIns="45720" rtlCol="0" anchor="ctr"/>
          <a:lstStyle>
            <a:lvl1pPr algn="r">
              <a:defRPr sz="1200">
                <a:solidFill>
                  <a:schemeClr val="bg2"/>
                </a:solidFill>
              </a:defRPr>
            </a:lvl1pPr>
          </a:lstStyle>
          <a:p>
            <a:r>
              <a:rPr lang="en-US" smtClean="0"/>
              <a:t>Add a footer</a:t>
            </a:r>
            <a:endParaRPr lang="en-US" dirty="0"/>
          </a:p>
        </p:txBody>
      </p:sp>
      <p:sp>
        <p:nvSpPr>
          <p:cNvPr id="4" name="Date Placeholder 3"/>
          <p:cNvSpPr>
            <a:spLocks noGrp="1"/>
          </p:cNvSpPr>
          <p:nvPr>
            <p:ph type="dt" sz="half" idx="2"/>
          </p:nvPr>
        </p:nvSpPr>
        <p:spPr>
          <a:xfrm rot="16200000">
            <a:off x="10471823" y="1585024"/>
            <a:ext cx="2438399" cy="487553"/>
          </a:xfrm>
          <a:prstGeom prst="rect">
            <a:avLst/>
          </a:prstGeom>
        </p:spPr>
        <p:txBody>
          <a:bodyPr vert="horz" lIns="91440" tIns="45720" rIns="91440" bIns="45720" rtlCol="0" anchor="ctr"/>
          <a:lstStyle>
            <a:lvl1pPr algn="l">
              <a:defRPr sz="1200">
                <a:solidFill>
                  <a:schemeClr val="bg2"/>
                </a:solidFill>
              </a:defRPr>
            </a:lvl1pPr>
          </a:lstStyle>
          <a:p>
            <a:fld id="{03F41C87-7AD9-4845-A077-840E4A0F3F06}" type="datetimeFigureOut">
              <a:rPr lang="en-US" smtClean="0"/>
              <a:pPr/>
              <a:t>8/12/2022</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“Flight Price Prediction”</a:t>
            </a:r>
          </a:p>
        </p:txBody>
      </p:sp>
      <p:sp>
        <p:nvSpPr>
          <p:cNvPr id="3" name="Subtitle 2"/>
          <p:cNvSpPr>
            <a:spLocks noGrp="1"/>
          </p:cNvSpPr>
          <p:nvPr>
            <p:ph type="subTitle" idx="1"/>
          </p:nvPr>
        </p:nvSpPr>
        <p:spPr>
          <a:xfrm>
            <a:off x="1530984" y="5517232"/>
            <a:ext cx="5945187" cy="792088"/>
          </a:xfrm>
        </p:spPr>
        <p:txBody>
          <a:bodyPr>
            <a:normAutofit/>
          </a:bodyPr>
          <a:lstStyle/>
          <a:p>
            <a:r>
              <a:rPr lang="en-US" b="1" i="1" dirty="0">
                <a:solidFill>
                  <a:srgbClr val="E05F2C"/>
                </a:solidFill>
              </a:rPr>
              <a:t>  Presented By: </a:t>
            </a:r>
            <a:r>
              <a:rPr lang="en-US" b="1" i="1" dirty="0" smtClean="0">
                <a:solidFill>
                  <a:srgbClr val="E05F2C"/>
                </a:solidFill>
              </a:rPr>
              <a:t>ABHISHEK MAHAPATRA</a:t>
            </a:r>
            <a:endParaRPr lang="en-US" b="1" i="1" dirty="0">
              <a:solidFill>
                <a:srgbClr val="E05F2C"/>
              </a:solidFill>
            </a:endParaRPr>
          </a:p>
        </p:txBody>
      </p:sp>
      <p:sp>
        <p:nvSpPr>
          <p:cNvPr id="48" name="Rectangle 47">
            <a:extLst>
              <a:ext uri="{FF2B5EF4-FFF2-40B4-BE49-F238E27FC236}">
                <a16:creationId xmlns=""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B6F3E-917E-4390-8E4E-D52E55B22909}"/>
              </a:ext>
            </a:extLst>
          </p:cNvPr>
          <p:cNvSpPr>
            <a:spLocks noGrp="1"/>
          </p:cNvSpPr>
          <p:nvPr>
            <p:ph type="title"/>
          </p:nvPr>
        </p:nvSpPr>
        <p:spPr>
          <a:xfrm>
            <a:off x="1522413" y="116632"/>
            <a:ext cx="9829799" cy="1368152"/>
          </a:xfrm>
        </p:spPr>
        <p:txBody>
          <a:bodyPr>
            <a:normAutofit fontScale="90000"/>
          </a:bodyPr>
          <a:lstStyle/>
          <a:p>
            <a:r>
              <a:rPr lang="en-IN" dirty="0"/>
              <a:t>Univariate Vizualization of Categorical columns:</a:t>
            </a:r>
          </a:p>
        </p:txBody>
      </p:sp>
      <p:pic>
        <p:nvPicPr>
          <p:cNvPr id="13" name="Content Placeholder 12">
            <a:extLst>
              <a:ext uri="{FF2B5EF4-FFF2-40B4-BE49-F238E27FC236}">
                <a16:creationId xmlns="" xmlns:a16="http://schemas.microsoft.com/office/drawing/2014/main"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609600" y="2320282"/>
            <a:ext cx="10156825" cy="3360436"/>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4" name="Picture 3">
            <a:extLst>
              <a:ext uri="{FF2B5EF4-FFF2-40B4-BE49-F238E27FC236}">
                <a16:creationId xmlns="" xmlns:a16="http://schemas.microsoft.com/office/drawing/2014/main"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76" y="764704"/>
            <a:ext cx="10657184" cy="5905500"/>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74C0A3-BAB5-4DD2-BAF8-EEF19DFE7F60}"/>
              </a:ext>
            </a:extLst>
          </p:cNvPr>
          <p:cNvSpPr>
            <a:spLocks noGrp="1"/>
          </p:cNvSpPr>
          <p:nvPr>
            <p:ph type="title"/>
          </p:nvPr>
        </p:nvSpPr>
        <p:spPr>
          <a:xfrm>
            <a:off x="1522413" y="980728"/>
            <a:ext cx="9829799" cy="720080"/>
          </a:xfrm>
        </p:spPr>
        <p:txBody>
          <a:bodyPr>
            <a:normAutofit fontScale="90000"/>
          </a:bodyPr>
          <a:lstStyle/>
          <a:p>
            <a:r>
              <a:rPr lang="en-IN" dirty="0"/>
              <a:t>Observations:</a:t>
            </a:r>
          </a:p>
        </p:txBody>
      </p:sp>
      <p:sp>
        <p:nvSpPr>
          <p:cNvPr id="3" name="Content Placeholder 2">
            <a:extLst>
              <a:ext uri="{FF2B5EF4-FFF2-40B4-BE49-F238E27FC236}">
                <a16:creationId xmlns="" xmlns:a16="http://schemas.microsoft.com/office/drawing/2014/main" id="{39529656-B76D-4F80-A0AE-70635CACF0DD}"/>
              </a:ext>
            </a:extLst>
          </p:cNvPr>
          <p:cNvSpPr>
            <a:spLocks noGrp="1"/>
          </p:cNvSpPr>
          <p:nvPr>
            <p:ph idx="1"/>
          </p:nvPr>
        </p:nvSpPr>
        <p:spPr>
          <a:xfrm>
            <a:off x="1522413" y="1772816"/>
            <a:ext cx="9829799" cy="4896544"/>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And Arrival minute has less relation with target Price.</a:t>
            </a:r>
            <a:endParaRPr lang="en-IN"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F42FC9-25D4-4FFE-8271-E7C5AF3DE60D}"/>
              </a:ext>
            </a:extLst>
          </p:cNvPr>
          <p:cNvSpPr>
            <a:spLocks noGrp="1"/>
          </p:cNvSpPr>
          <p:nvPr>
            <p:ph type="title"/>
          </p:nvPr>
        </p:nvSpPr>
        <p:spPr>
          <a:xfrm>
            <a:off x="1522413" y="0"/>
            <a:ext cx="9829799" cy="836712"/>
          </a:xfrm>
        </p:spPr>
        <p:txBody>
          <a:bodyPr>
            <a:normAutofit fontScale="90000"/>
          </a:bodyPr>
          <a:lstStyle/>
          <a:p>
            <a:r>
              <a:rPr lang="en-IN" dirty="0"/>
              <a:t>Bivariate Vizualization of categorical columns:</a:t>
            </a:r>
          </a:p>
        </p:txBody>
      </p:sp>
      <p:pic>
        <p:nvPicPr>
          <p:cNvPr id="4" name="Picture 3">
            <a:extLst>
              <a:ext uri="{FF2B5EF4-FFF2-40B4-BE49-F238E27FC236}">
                <a16:creationId xmlns="" xmlns:a16="http://schemas.microsoft.com/office/drawing/2014/main"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24744"/>
            <a:ext cx="10369152" cy="5505450"/>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2000" dirty="0">
                <a:latin typeface="Century" panose="02040604050505020304" pitchFamily="18" charset="0"/>
                <a:ea typeface="Calibri" panose="020F0502020204030204" pitchFamily="34" charset="0"/>
                <a:cs typeface="Times New Roman" panose="02020603050405020304" pitchFamily="18" charset="0"/>
              </a:rPr>
              <a:t>flight</a:t>
            </a:r>
            <a:r>
              <a:rPr lang="en-IN" sz="2000" dirty="0">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2000" dirty="0">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makemytrip</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there is no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 xmlns:a16="http://schemas.microsoft.com/office/drawing/2014/main" id="{8B9EA6FF-3AAD-4215-BFEA-1493DEB760E7}"/>
              </a:ext>
            </a:extLst>
          </p:cNvPr>
          <p:cNvSpPr>
            <a:spLocks noGrp="1"/>
          </p:cNvSpPr>
          <p:nvPr>
            <p:ph idx="1"/>
          </p:nvPr>
        </p:nvSpPr>
        <p:spPr>
          <a:xfrm>
            <a:off x="1522413" y="1700808"/>
            <a:ext cx="9829799" cy="4824536"/>
          </a:xfrm>
        </p:spPr>
        <p:txBody>
          <a:bodyPr>
            <a:no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ExtraTreesRegressor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KNN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latin typeface="Century" panose="02040604050505020304" pitchFamily="18" charset="0"/>
                <a:cs typeface="Times New Roman" panose="02020603050405020304" pitchFamily="18" charset="0"/>
              </a:rPr>
              <a:t>BaggingRegressor</a:t>
            </a:r>
            <a:endParaRPr lang="en-IN" sz="18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 xmlns:a16="http://schemas.microsoft.com/office/drawing/2014/main" id="{9669B99A-4F2B-4175-824D-3B3CBA6CE483}"/>
              </a:ext>
            </a:extLst>
          </p:cNvPr>
          <p:cNvSpPr txBox="1"/>
          <p:nvPr/>
        </p:nvSpPr>
        <p:spPr>
          <a:xfrm>
            <a:off x="1522413" y="5761132"/>
            <a:ext cx="9900591"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but still we have to look into multiple models.</a:t>
            </a:r>
          </a:p>
        </p:txBody>
      </p:sp>
      <p:pic>
        <p:nvPicPr>
          <p:cNvPr id="5" name="Picture 4">
            <a:extLst>
              <a:ext uri="{FF2B5EF4-FFF2-40B4-BE49-F238E27FC236}">
                <a16:creationId xmlns="" xmlns:a16="http://schemas.microsoft.com/office/drawing/2014/main"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600200"/>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775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 xmlns:a16="http://schemas.microsoft.com/office/drawing/2014/main" id="{9F41BA82-B4C4-49DB-825E-3885A5215110}"/>
              </a:ext>
            </a:extLst>
          </p:cNvPr>
          <p:cNvSpPr txBox="1"/>
          <p:nvPr/>
        </p:nvSpPr>
        <p:spPr>
          <a:xfrm>
            <a:off x="2133972" y="5949280"/>
            <a:ext cx="9218240" cy="36439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 xmlns:a16="http://schemas.microsoft.com/office/drawing/2014/main"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0E4160-070B-444C-9A2D-0122EBC8FA9F}"/>
              </a:ext>
            </a:extLst>
          </p:cNvPr>
          <p:cNvSpPr>
            <a:spLocks noGrp="1"/>
          </p:cNvSpPr>
          <p:nvPr>
            <p:ph type="title"/>
          </p:nvPr>
        </p:nvSpPr>
        <p:spPr>
          <a:xfrm>
            <a:off x="1522413" y="381000"/>
            <a:ext cx="9829799" cy="887760"/>
          </a:xfrm>
        </p:spPr>
        <p:txBody>
          <a:bodyPr/>
          <a:lstStyle/>
          <a:p>
            <a:r>
              <a:rPr lang="en-US" dirty="0"/>
              <a:t>iii)</a:t>
            </a:r>
            <a:r>
              <a:rPr lang="en-US" dirty="0" err="1"/>
              <a:t>ExtraTreesRegressor</a:t>
            </a:r>
            <a:r>
              <a:rPr lang="en-US" dirty="0"/>
              <a:t>:</a:t>
            </a:r>
            <a:endParaRPr lang="en-IN" dirty="0"/>
          </a:p>
        </p:txBody>
      </p:sp>
      <p:sp>
        <p:nvSpPr>
          <p:cNvPr id="3" name="Content Placeholder 2">
            <a:extLst>
              <a:ext uri="{FF2B5EF4-FFF2-40B4-BE49-F238E27FC236}">
                <a16:creationId xmlns="" xmlns:a16="http://schemas.microsoft.com/office/drawing/2014/main" id="{2482099E-8255-4072-A9B0-36BF176BB26C}"/>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endParaRPr lang="en-IN" dirty="0"/>
          </a:p>
        </p:txBody>
      </p:sp>
      <p:pic>
        <p:nvPicPr>
          <p:cNvPr id="4" name="Picture 3">
            <a:extLst>
              <a:ext uri="{FF2B5EF4-FFF2-40B4-BE49-F238E27FC236}">
                <a16:creationId xmlns="" xmlns:a16="http://schemas.microsoft.com/office/drawing/2014/main"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484784"/>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185DCF-1F74-4789-989D-AE70AC6116D5}"/>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 xmlns:a16="http://schemas.microsoft.com/office/drawing/2014/main" id="{ABF90F64-C4BF-4048-8729-76884961F432}"/>
              </a:ext>
            </a:extLst>
          </p:cNvPr>
          <p:cNvSpPr txBox="1"/>
          <p:nvPr/>
        </p:nvSpPr>
        <p:spPr>
          <a:xfrm>
            <a:off x="2277988" y="5977880"/>
            <a:ext cx="9074224" cy="36439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 xmlns:a16="http://schemas.microsoft.com/office/drawing/2014/main"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72816"/>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6A9302-59E9-417A-8302-B15076C4ABFD}"/>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 xmlns:a16="http://schemas.microsoft.com/office/drawing/2014/main" id="{2E136A79-3D0B-4B0F-A3F8-1AF810E28A64}"/>
              </a:ext>
            </a:extLst>
          </p:cNvPr>
          <p:cNvSpPr txBox="1"/>
          <p:nvPr/>
        </p:nvSpPr>
        <p:spPr>
          <a:xfrm>
            <a:off x="2061964" y="6093296"/>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 xmlns:a16="http://schemas.microsoft.com/office/drawing/2014/main"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600200"/>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EAB9BB-B84C-4CD7-999D-9115EAEEC0D7}"/>
              </a:ext>
            </a:extLst>
          </p:cNvPr>
          <p:cNvSpPr>
            <a:spLocks noGrp="1"/>
          </p:cNvSpPr>
          <p:nvPr>
            <p:ph type="title"/>
          </p:nvPr>
        </p:nvSpPr>
        <p:spPr/>
        <p:txBody>
          <a:bodyPr/>
          <a:lstStyle/>
          <a:p>
            <a:r>
              <a:rPr lang="en-US" dirty="0"/>
              <a:t>vi) KNN:</a:t>
            </a:r>
            <a:endParaRPr lang="en-IN" dirty="0"/>
          </a:p>
        </p:txBody>
      </p:sp>
      <p:sp>
        <p:nvSpPr>
          <p:cNvPr id="3" name="Content Placeholder 2">
            <a:extLst>
              <a:ext uri="{FF2B5EF4-FFF2-40B4-BE49-F238E27FC236}">
                <a16:creationId xmlns="" xmlns:a16="http://schemas.microsoft.com/office/drawing/2014/main" id="{7CBCD110-BAB5-4371-94E6-2B3586BAC96C}"/>
              </a:ext>
            </a:extLst>
          </p:cNvPr>
          <p:cNvSpPr>
            <a:spLocks noGrp="1"/>
          </p:cNvSpPr>
          <p:nvPr>
            <p:ph idx="1"/>
          </p:nvPr>
        </p:nvSpPr>
        <p:spPr/>
        <p:txBody>
          <a:bodyPr>
            <a:normAutofit/>
          </a:bodyPr>
          <a:lstStyle/>
          <a:p>
            <a:endParaRPr lang="en-US" dirty="0"/>
          </a:p>
          <a:p>
            <a:endParaRPr lang="en-IN" dirty="0"/>
          </a:p>
          <a:p>
            <a:endParaRPr lang="en-IN" dirty="0"/>
          </a:p>
          <a:p>
            <a:endParaRPr lang="en-IN" dirty="0"/>
          </a:p>
          <a:p>
            <a:endParaRPr lang="en-IN" dirty="0"/>
          </a:p>
          <a:p>
            <a:endParaRPr lang="en-IN" dirty="0"/>
          </a:p>
          <a:p>
            <a:pPr marL="0" indent="0">
              <a:buNone/>
            </a:pPr>
            <a:endParaRPr lang="en-IN" sz="2000" dirty="0">
              <a:latin typeface="Century" panose="02040604050505020304" pitchFamily="18" charset="0"/>
            </a:endParaRPr>
          </a:p>
          <a:p>
            <a:pPr>
              <a:buFont typeface="Wingdings" panose="05000000000000000000" pitchFamily="2" charset="2"/>
              <a:buChar char="ü"/>
            </a:pPr>
            <a:r>
              <a:rPr lang="en-IN" sz="2000" dirty="0">
                <a:latin typeface="Century" panose="02040604050505020304" pitchFamily="18" charset="0"/>
              </a:rPr>
              <a:t>KNN is giving me 56778% r2_score.</a:t>
            </a:r>
          </a:p>
        </p:txBody>
      </p:sp>
      <p:pic>
        <p:nvPicPr>
          <p:cNvPr id="4" name="Picture 3">
            <a:extLst>
              <a:ext uri="{FF2B5EF4-FFF2-40B4-BE49-F238E27FC236}">
                <a16:creationId xmlns="" xmlns:a16="http://schemas.microsoft.com/office/drawing/2014/main"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600200"/>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vii) </a:t>
            </a:r>
            <a:r>
              <a:rPr lang="en-IN" dirty="0" err="1"/>
              <a:t>BaggingRegressor</a:t>
            </a:r>
            <a:r>
              <a:rPr lang="en-IN" dirty="0"/>
              <a:t>:</a:t>
            </a:r>
          </a:p>
        </p:txBody>
      </p:sp>
      <p:sp>
        <p:nvSpPr>
          <p:cNvPr id="6" name="TextBox 5">
            <a:extLst>
              <a:ext uri="{FF2B5EF4-FFF2-40B4-BE49-F238E27FC236}">
                <a16:creationId xmlns="" xmlns:a16="http://schemas.microsoft.com/office/drawing/2014/main" id="{1135E1A0-B3BE-49B0-9B7F-9B5719E99E70}"/>
              </a:ext>
            </a:extLst>
          </p:cNvPr>
          <p:cNvSpPr txBox="1"/>
          <p:nvPr/>
        </p:nvSpPr>
        <p:spPr>
          <a:xfrm>
            <a:off x="1197867" y="5071492"/>
            <a:ext cx="10621887" cy="1070871"/>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342900" lvl="0" indent="-342900">
              <a:lnSpc>
                <a:spcPct val="107000"/>
              </a:lnSpc>
              <a:spcAft>
                <a:spcPts val="800"/>
              </a:spcAft>
              <a:buFont typeface="Wingdings" panose="05000000000000000000" pitchFamily="2"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340768"/>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 xmlns:a16="http://schemas.microsoft.com/office/drawing/2014/main" id="{4FD806FF-86FB-4630-8AC9-381CCE1B106F}"/>
              </a:ext>
            </a:extLst>
          </p:cNvPr>
          <p:cNvSpPr>
            <a:spLocks noGrp="1"/>
          </p:cNvSpPr>
          <p:nvPr>
            <p:ph idx="1"/>
          </p:nvPr>
        </p:nvSpPr>
        <p:spPr/>
        <p:txBody>
          <a:bodyPr/>
          <a:lstStyle/>
          <a:p>
            <a:endParaRPr lang="en-IN"/>
          </a:p>
        </p:txBody>
      </p:sp>
      <p:pic>
        <p:nvPicPr>
          <p:cNvPr id="7" name="Picture 6">
            <a:extLst>
              <a:ext uri="{FF2B5EF4-FFF2-40B4-BE49-F238E27FC236}">
                <a16:creationId xmlns="" xmlns:a16="http://schemas.microsoft.com/office/drawing/2014/main"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9" name="TextBox 8">
            <a:extLst>
              <a:ext uri="{FF2B5EF4-FFF2-40B4-BE49-F238E27FC236}">
                <a16:creationId xmlns="" xmlns:a16="http://schemas.microsoft.com/office/drawing/2014/main" id="{33005269-F727-4362-A92C-06D6E19E5867}"/>
              </a:ext>
            </a:extLst>
          </p:cNvPr>
          <p:cNvSpPr txBox="1"/>
          <p:nvPr/>
        </p:nvSpPr>
        <p:spPr>
          <a:xfrm>
            <a:off x="1522411" y="5581601"/>
            <a:ext cx="9900591" cy="105323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20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2000" b="1" dirty="0">
                <a:effectLst/>
                <a:latin typeface="Century" panose="02040604050505020304" pitchFamily="18" charset="0"/>
                <a:ea typeface="Calibri" panose="020F0502020204030204" pitchFamily="34" charset="0"/>
                <a:cs typeface="Times New Roman" panose="02020603050405020304" pitchFamily="18" charset="0"/>
              </a:rPr>
              <a:t> my model accuracy from 81.18% to 82.01%.</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 xmlns:a16="http://schemas.microsoft.com/office/drawing/2014/main"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6394" y="1700808"/>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Flight</a:t>
            </a:r>
            <a:r>
              <a:rPr lang="en-IN" sz="1800" b="1"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3" y="2668136"/>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BD7A22-ECC5-4289-ADA2-7544542404A0}"/>
              </a:ext>
            </a:extLst>
          </p:cNvPr>
          <p:cNvSpPr>
            <a:spLocks noGrp="1"/>
          </p:cNvSpPr>
          <p:nvPr>
            <p:ph type="title"/>
          </p:nvPr>
        </p:nvSpPr>
        <p:spPr>
          <a:xfrm>
            <a:off x="1522413" y="381000"/>
            <a:ext cx="9829799" cy="959768"/>
          </a:xfrm>
        </p:spPr>
        <p:txBody>
          <a:bodyPr>
            <a:normAutofit fontScale="90000"/>
          </a:bodyPr>
          <a:lstStyle/>
          <a:p>
            <a:r>
              <a:rPr lang="en-IN" dirty="0"/>
              <a:t>Ploting the predicted values v/s actual values:</a:t>
            </a:r>
          </a:p>
        </p:txBody>
      </p:sp>
      <p:sp>
        <p:nvSpPr>
          <p:cNvPr id="6" name="TextBox 5">
            <a:extLst>
              <a:ext uri="{FF2B5EF4-FFF2-40B4-BE49-F238E27FC236}">
                <a16:creationId xmlns=""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450974"/>
            <a:ext cx="9722296" cy="4210273"/>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Flight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Flight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550" dirty="0">
                <a:latin typeface="Century" panose="02040604050505020304" pitchFamily="18" charset="0"/>
                <a:ea typeface="Calibri" panose="020F0502020204030204" pitchFamily="34" charset="0"/>
                <a:cs typeface="Times New Roman" panose="02020603050405020304" pitchFamily="18" charset="0"/>
              </a:rPr>
              <a:t>seven </a:t>
            </a:r>
            <a:r>
              <a:rPr lang="en-IN" sz="1550" dirty="0">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550" dirty="0">
                <a:latin typeface="Century" panose="02040604050505020304" pitchFamily="18" charset="0"/>
                <a:ea typeface="Calibri" panose="020F0502020204030204" pitchFamily="34" charset="0"/>
                <a:cs typeface="Times New Roman" panose="02020603050405020304" pitchFamily="18" charset="0"/>
              </a:rPr>
              <a:t>flight</a:t>
            </a:r>
            <a:r>
              <a:rPr lang="en-IN" sz="1550" dirty="0">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550" dirty="0">
                <a:solidFill>
                  <a:srgbClr val="333333"/>
                </a:solidFill>
                <a:latin typeface="Century" panose="02040604050505020304" pitchFamily="18" charset="0"/>
                <a:ea typeface="Calibri" panose="020F0502020204030204" pitchFamily="34" charset="0"/>
                <a:cs typeface="Calibri" panose="020F0502020204030204" pitchFamily="34" charset="0"/>
              </a:rPr>
              <a:t>flight</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 xmlns:a16="http://schemas.microsoft.com/office/drawing/2014/main" id="{E09D721E-6BEE-479A-9984-32A1EC00F53D}"/>
              </a:ext>
            </a:extLst>
          </p:cNvPr>
          <p:cNvSpPr>
            <a:spLocks noGrp="1"/>
          </p:cNvSpPr>
          <p:nvPr>
            <p:ph idx="1"/>
          </p:nvPr>
        </p:nvSpPr>
        <p:spPr>
          <a:xfrm>
            <a:off x="1522413" y="1772816"/>
            <a:ext cx="601215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r>
              <a:rPr lang="en-US" sz="1800" dirty="0">
                <a:latin typeface="Century" panose="02040604050505020304" pitchFamily="18" charset="0"/>
              </a:rPr>
              <a:t> 1. Time of purchase patterns (making sure last-minute purchases are expensive) </a:t>
            </a:r>
          </a:p>
          <a:p>
            <a:pPr marL="0" indent="0">
              <a:buNone/>
            </a:pPr>
            <a:r>
              <a:rPr lang="en-US" sz="1800" dirty="0">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entury" panose="02040604050505020304" pitchFamily="18" charset="0"/>
              </a:rPr>
              <a:t>So, you have to work on a project where you collect data of flight fares with other features and work to make a model to predict fares of flights.</a:t>
            </a:r>
          </a:p>
        </p:txBody>
      </p:sp>
      <p:pic>
        <p:nvPicPr>
          <p:cNvPr id="5" name="Picture 4">
            <a:extLst>
              <a:ext uri="{FF2B5EF4-FFF2-40B4-BE49-F238E27FC236}">
                <a16:creationId xmlns="" xmlns:a16="http://schemas.microsoft.com/office/drawing/2014/main" id="{CCA2D9AA-9C3F-41A3-BD78-41F92360F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604" y="1916832"/>
            <a:ext cx="3744416" cy="2880320"/>
          </a:xfrm>
          <a:prstGeom prst="rect">
            <a:avLst/>
          </a:prstGeom>
        </p:spPr>
      </p:pic>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Flight Price Prediction?</a:t>
            </a:r>
          </a:p>
        </p:txBody>
      </p:sp>
      <p:sp>
        <p:nvSpPr>
          <p:cNvPr id="3" name="Content Placeholder 2">
            <a:extLst>
              <a:ext uri="{FF2B5EF4-FFF2-40B4-BE49-F238E27FC236}">
                <a16:creationId xmlns="" xmlns:a16="http://schemas.microsoft.com/office/drawing/2014/main" id="{ED5FB2BD-30CF-4FFB-A9EF-5F58929C1DFC}"/>
              </a:ext>
            </a:extLst>
          </p:cNvPr>
          <p:cNvSpPr>
            <a:spLocks noGrp="1"/>
          </p:cNvSpPr>
          <p:nvPr>
            <p:ph sz="half" idx="1"/>
          </p:nvPr>
        </p:nvSpPr>
        <p:spPr>
          <a:xfrm>
            <a:off x="1488168" y="1984248"/>
            <a:ext cx="5974396" cy="3460976"/>
          </a:xfrm>
        </p:spPr>
        <p:txBody>
          <a:bodyPr/>
          <a:lstStyle/>
          <a:p>
            <a:pPr>
              <a:buFont typeface="Wingdings" panose="05000000000000000000" pitchFamily="2" charset="2"/>
              <a:buChar char="ü"/>
            </a:pPr>
            <a:r>
              <a:rPr lang="en-IN" sz="2400" dirty="0"/>
              <a:t> </a:t>
            </a:r>
            <a:r>
              <a:rPr lang="en-US" sz="1800" b="0" i="0" dirty="0">
                <a:solidFill>
                  <a:srgbClr val="222222"/>
                </a:solidFill>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latin typeface="Century" panose="02040604050505020304" pitchFamily="18" charset="0"/>
            </a:endParaRPr>
          </a:p>
        </p:txBody>
      </p:sp>
      <p:pic>
        <p:nvPicPr>
          <p:cNvPr id="7" name="Content Placeholder 6">
            <a:extLst>
              <a:ext uri="{FF2B5EF4-FFF2-40B4-BE49-F238E27FC236}">
                <a16:creationId xmlns="" xmlns:a16="http://schemas.microsoft.com/office/drawing/2014/main" id="{EE0E59C7-D2B5-49C2-8CE3-300292016F7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18970" y="2536724"/>
            <a:ext cx="3819698" cy="2589415"/>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8D798F-E19B-48AC-B134-262B990D5F66}"/>
              </a:ext>
            </a:extLst>
          </p:cNvPr>
          <p:cNvSpPr>
            <a:spLocks noGrp="1"/>
          </p:cNvSpPr>
          <p:nvPr>
            <p:ph type="title"/>
          </p:nvPr>
        </p:nvSpPr>
        <p:spPr/>
        <p:txBody>
          <a:bodyPr/>
          <a:lstStyle/>
          <a:p>
            <a:r>
              <a:rPr lang="en-IN" dirty="0"/>
              <a:t>Importance of Flight Price Prediction.</a:t>
            </a:r>
          </a:p>
        </p:txBody>
      </p:sp>
      <p:sp>
        <p:nvSpPr>
          <p:cNvPr id="3" name="Content Placeholder 2">
            <a:extLst>
              <a:ext uri="{FF2B5EF4-FFF2-40B4-BE49-F238E27FC236}">
                <a16:creationId xmlns=""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lnSpc>
                <a:spcPct val="107000"/>
              </a:lnSpc>
              <a:spcAft>
                <a:spcPts val="800"/>
              </a:spcAft>
              <a:buFont typeface="Wingdings" panose="05000000000000000000" pitchFamily="2" charset="2"/>
              <a:buChar char="ü"/>
            </a:pPr>
            <a:r>
              <a:rPr lang="en-IN" sz="19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pic>
        <p:nvPicPr>
          <p:cNvPr id="7" name="Content Placeholder 6">
            <a:extLst>
              <a:ext uri="{FF2B5EF4-FFF2-40B4-BE49-F238E27FC236}">
                <a16:creationId xmlns="" xmlns:a16="http://schemas.microsoft.com/office/drawing/2014/main" id="{68A613A1-CE64-4887-BB45-C0AFFE2970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95319" y="2974181"/>
            <a:ext cx="2667000" cy="1714500"/>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makemytrip</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it was the index column of csv file.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Univariate Visualization of numerical columns:</a:t>
            </a:r>
          </a:p>
        </p:txBody>
      </p:sp>
      <p:pic>
        <p:nvPicPr>
          <p:cNvPr id="4" name="Picture 3">
            <a:extLst>
              <a:ext uri="{FF2B5EF4-FFF2-40B4-BE49-F238E27FC236}">
                <a16:creationId xmlns="" xmlns:a16="http://schemas.microsoft.com/office/drawing/2014/main"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981074"/>
            <a:ext cx="10801200" cy="5616277"/>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574</TotalTime>
  <Words>1697</Words>
  <Application>Microsoft Office PowerPoint</Application>
  <PresentationFormat>Custom</PresentationFormat>
  <Paragraphs>129</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Adjacency</vt:lpstr>
      <vt:lpstr>Project Presentation On  “Flight Price Prediction”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Abhishek Mahapatra</cp:lastModifiedBy>
  <cp:revision>11</cp:revision>
  <dcterms:created xsi:type="dcterms:W3CDTF">2021-10-01T13:22:47Z</dcterms:created>
  <dcterms:modified xsi:type="dcterms:W3CDTF">2022-08-12T17:14:28Z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